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66" r:id="rId3"/>
    <p:sldId id="256" r:id="rId4"/>
    <p:sldId id="257" r:id="rId5"/>
    <p:sldId id="269" r:id="rId6"/>
    <p:sldId id="258" r:id="rId7"/>
    <p:sldId id="267" r:id="rId8"/>
    <p:sldId id="268" r:id="rId9"/>
    <p:sldId id="259" r:id="rId10"/>
    <p:sldId id="265" r:id="rId11"/>
    <p:sldId id="260" r:id="rId12"/>
    <p:sldId id="261" r:id="rId13"/>
    <p:sldId id="262" r:id="rId14"/>
    <p:sldId id="263" r:id="rId15"/>
    <p:sldId id="271" r:id="rId16"/>
    <p:sldId id="270" r:id="rId17"/>
    <p:sldId id="275" r:id="rId18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FFAE0-32EC-473A-BB74-5EDB443F5A42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CE48D-62F6-4010-9319-ACF105D762D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25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https://forms.gle/gBfUZZqbWDYneMYS9</a:t>
            </a:r>
            <a:endParaRPr lang="x-none" dirty="0"/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CE48D-62F6-4010-9319-ACF105D762D2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8303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93010F0-7F1B-43A9-AA0A-DCFF78EA1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FAE5CD8-D2E8-43D1-B245-7EE59F1EC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8AB4270-A30D-443F-B6A5-B5DDCE754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8451D8A-333B-488D-AE7B-F757C2F4A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3AC82FB-D5E3-47E6-9EBB-FE1F0762A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8054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E89A17-9F85-4AF8-8A5C-AD9AB9B7D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4DD37C2-3D62-453B-B374-256B5E999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BB3BE1B-BE77-44D1-BDD7-ECEBC249D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9F212A7-0C54-46DF-AB5D-603EFCC24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50D766F-2729-48C1-B2BE-9935A7058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4737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F188B1F-A32B-4EFC-B580-D894414CF6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37AE999-DE1A-445B-A13E-698B04994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FCBDAFA-34E5-446C-8B4F-374F01FF5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B7ECD3F-6D91-4515-85D8-C030638BC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F04EC17-28BD-4E0D-94C0-6A0A9A558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0790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50DDE2-D9FB-4749-8E86-97199B747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E234DEA-9D22-4E0E-95B5-49CAA28D1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1D35EE2-42FA-4C37-98E4-8FCE3ECBB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EBE7F34-5F39-40C6-AC46-4AF1C7DB2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75937B-9C95-4DE4-87C9-A20480701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53834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882735-AB69-455A-BD89-356C61F95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ACAFC53-12C6-4CF5-804B-844E2AB28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DB320DC-5165-46FF-8294-11E916B80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1A3B478-848F-496D-9E44-78F36729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D4216F6-CE69-43D8-BFE4-B09FDE9D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53301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414789D-B7A4-4A5F-AF85-0FA88A096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A7D647-E316-407A-B019-4465012C61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5186076-AE3E-40B0-893F-763570B83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970BC4F-B20C-40D4-B4B3-B43AA621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8B6D0B3-7B6C-46B3-991F-C48DE1759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002914E-A7D6-44CE-B3A3-CF64B39E1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27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F436BD-A3D8-4E7E-97BC-DC55A70E2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20B085-41BD-4EA9-BA60-A6CC08DDF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A237A60-D0F4-49BC-8B6A-90E57CAFE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80B9573-7992-47AF-BAA9-64872C3338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B674E0E-6648-41E1-8205-35148D878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D11056F-A10E-4880-B49A-3B2DD3791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D279C33-94D6-4FCA-938F-080062B2C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55EA7F6-C192-4A3B-93DA-A68F4FEDB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8378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E00B89-148C-4000-A83E-42DE7ED38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5147ED4-D5E0-4BA9-A207-2DFD35D6F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E923D78-E0A6-40C7-A7D8-96A594A16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C49B966-8632-4A2E-A506-48B6F225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471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869D3DB-5AE0-4E69-B8DA-9C4C4EA3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583A107-9672-43D4-96B2-047C6E85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5A8AF68-293F-4B55-A0C0-E579B7728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4881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0366F0-8305-46BD-B13D-EADCB996C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AB5E4AE-9318-4193-B0D4-AA248AFCF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1DA7971-179F-41DE-8745-5D33D71F50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A0A83D3-23F7-4A77-BFDE-FA6DB7B5A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5FE94B1-3328-42E1-B87A-E723A8499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52E713B-E02E-4A1E-A1D8-92B504922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006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64A1C3-0EEF-4955-A43E-688E860F1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A5D1AE7-9305-4853-8820-CDF8F709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3F1677D-ACF1-4E92-B4D1-453B8AEDC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562B8C8-EB53-404A-9DE0-3B48859B7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C60C424-49C1-4987-9234-F9656EEF1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C420C75-709D-4D04-8F52-AAD27FA6D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707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86B5E9-0A1F-494F-A8A5-DC92AA4B3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79A3B58-61A0-4BEE-8EB1-3DF5FBBAB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2C25F67-DC4A-4F21-A9EB-74A06C8EC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2D002-13EE-4174-84CF-3115FDEBBA4A}" type="datetimeFigureOut">
              <a:rPr lang="x-none" smtClean="0"/>
              <a:t>30.10.2025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405C048-19C9-401D-95A2-44F2CF08B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9994C9D-F833-46F9-9536-5070A6445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B2FA5-4666-410D-B0C1-21A0E081F38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1844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3579" y="311270"/>
            <a:ext cx="7830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зональный этап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Единый методический день</a:t>
            </a:r>
            <a:endParaRPr lang="ru-RU" sz="36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2114" y="1633618"/>
            <a:ext cx="102064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«</a:t>
            </a:r>
            <a:r>
              <a:rPr lang="ru-RU" sz="4800" b="1" kern="100" dirty="0" err="1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Внутришкольный</a:t>
            </a: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 </a:t>
            </a:r>
            <a:r>
              <a:rPr lang="ru-RU" sz="4800" b="1" kern="100" dirty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контроль: </a:t>
            </a:r>
            <a:endParaRPr lang="ru-RU" sz="4800" b="1" kern="100" dirty="0" smtClean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управленческий </a:t>
            </a:r>
            <a:r>
              <a:rPr lang="ru-RU" sz="4800" b="1" kern="100" dirty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и педагогический </a:t>
            </a: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аспекты»</a:t>
            </a:r>
            <a:endParaRPr lang="ru-RU" sz="4800" b="1" kern="100" dirty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1335" y="5864323"/>
            <a:ext cx="881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29 октября </a:t>
            </a:r>
          </a:p>
          <a:p>
            <a:pPr lvl="0" algn="ctr">
              <a:defRPr/>
            </a:pPr>
            <a:r>
              <a:rPr lang="ru-RU" sz="24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2025 год</a:t>
            </a:r>
            <a:endParaRPr lang="ru-RU" sz="2400" b="1" kern="100" dirty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43" y="3317533"/>
            <a:ext cx="1905000" cy="1905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64503" y="4039859"/>
            <a:ext cx="3611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https://quick.apkpro.ru/poll/133322</a:t>
            </a:r>
          </a:p>
        </p:txBody>
      </p:sp>
    </p:spTree>
    <p:extLst>
      <p:ext uri="{BB962C8B-B14F-4D97-AF65-F5344CB8AC3E}">
        <p14:creationId xmlns:p14="http://schemas.microsoft.com/office/powerpoint/2010/main" val="14686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9E26B53-5B60-4762-8B85-9FB802C57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236" y="292247"/>
            <a:ext cx="10922391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0" dirty="0">
                <a:solidFill>
                  <a:srgbClr val="FF0000"/>
                </a:solidFill>
                <a:effectLst/>
                <a:latin typeface="quote-cjk-patch"/>
              </a:rPr>
              <a:t>Современное оценивание по ФГОС 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— это не проставление отметок, а </a:t>
            </a:r>
            <a:r>
              <a:rPr lang="ru-RU" b="1" i="0" dirty="0">
                <a:solidFill>
                  <a:srgbClr val="FF0000"/>
                </a:solidFill>
                <a:effectLst/>
                <a:latin typeface="quote-cjk-patch"/>
              </a:rPr>
              <a:t>процесс сбора доказательств понимания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. Оно должно быть </a:t>
            </a:r>
            <a:r>
              <a:rPr lang="ru-RU" b="1" i="0" dirty="0">
                <a:solidFill>
                  <a:srgbClr val="FF0000"/>
                </a:solidFill>
                <a:effectLst/>
                <a:latin typeface="quote-cjk-patch"/>
              </a:rPr>
              <a:t>дифференцированным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, позволять ученику ошибаться и исправлять ошибки, и быть максимально </a:t>
            </a:r>
            <a:r>
              <a:rPr lang="ru-RU" b="1" i="0" dirty="0">
                <a:solidFill>
                  <a:srgbClr val="FF0000"/>
                </a:solidFill>
                <a:effectLst/>
                <a:latin typeface="quote-cjk-patch"/>
              </a:rPr>
              <a:t>прозрачным</a:t>
            </a:r>
            <a:r>
              <a:rPr lang="ru-RU" b="0" i="0" dirty="0">
                <a:solidFill>
                  <a:srgbClr val="FF0000"/>
                </a:solidFill>
                <a:effectLst/>
                <a:latin typeface="quote-cjk-patch"/>
              </a:rPr>
              <a:t> за счёт чётких критериев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. 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Комбинируя эти способы, </a:t>
            </a:r>
            <a:r>
              <a:rPr lang="ru-RU" b="0" i="1" dirty="0">
                <a:solidFill>
                  <a:srgbClr val="FF0000"/>
                </a:solidFill>
                <a:effectLst/>
                <a:latin typeface="quote-cjk-patch"/>
              </a:rPr>
              <a:t>вы создаёте на уроке среду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, </a:t>
            </a:r>
            <a:r>
              <a:rPr lang="ru-RU" b="0" i="1" dirty="0">
                <a:solidFill>
                  <a:srgbClr val="FF0000"/>
                </a:solidFill>
                <a:effectLst/>
                <a:latin typeface="quote-cjk-patch"/>
              </a:rPr>
              <a:t>где оценивание становится инструментом обучения</a:t>
            </a:r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, а не его финальной точкой.</a:t>
            </a:r>
            <a:endParaRPr lang="x-none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51060DE-5DD0-4D68-86E2-898B390B4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3985" y="3429000"/>
            <a:ext cx="2635785" cy="2635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4AE0C33-6FD6-46E0-95CD-E9BE1E93FDEA}"/>
              </a:ext>
            </a:extLst>
          </p:cNvPr>
          <p:cNvSpPr txBox="1"/>
          <p:nvPr/>
        </p:nvSpPr>
        <p:spPr>
          <a:xfrm>
            <a:off x="3500291" y="6200489"/>
            <a:ext cx="98473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2400"/>
              </a:spcBef>
              <a:spcAft>
                <a:spcPts val="1200"/>
              </a:spcAft>
            </a:pPr>
            <a:r>
              <a:rPr lang="ru-RU" sz="2600" b="1" i="0" u="none" strike="noStrike" dirty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10 способов современного оценивания на уроках физики </a:t>
            </a:r>
            <a:endParaRPr lang="ru-RU" sz="2600" b="0" dirty="0">
              <a:solidFill>
                <a:srgbClr val="0070C0"/>
              </a:solidFill>
              <a:effectLst/>
            </a:endParaRPr>
          </a:p>
          <a:p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x-none" dirty="0">
              <a:solidFill>
                <a:srgbClr val="0070C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6F0023CA-128F-41FE-B284-4E1994A66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683" y="3283634"/>
            <a:ext cx="2406748" cy="2406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C3D589C-B851-4B9C-B975-45FC3BC24618}"/>
              </a:ext>
            </a:extLst>
          </p:cNvPr>
          <p:cNvSpPr txBox="1"/>
          <p:nvPr/>
        </p:nvSpPr>
        <p:spPr>
          <a:xfrm>
            <a:off x="1829971" y="5745584"/>
            <a:ext cx="98473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2400"/>
              </a:spcBef>
              <a:spcAft>
                <a:spcPts val="1200"/>
              </a:spcAft>
            </a:pPr>
            <a:r>
              <a:rPr lang="ru-RU" sz="2600" b="1" i="0" u="none" strike="noStrike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Методические рекомендации</a:t>
            </a:r>
            <a:endParaRPr lang="ru-RU" sz="2600" b="0" dirty="0">
              <a:effectLst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343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ECC683-0C28-4E58-875D-DBF847991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365125"/>
            <a:ext cx="11619914" cy="1325563"/>
          </a:xfrm>
        </p:spPr>
        <p:txBody>
          <a:bodyPr>
            <a:normAutofit fontScale="90000"/>
          </a:bodyPr>
          <a:lstStyle/>
          <a:p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Практикум</a:t>
            </a:r>
            <a: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/>
            </a:r>
            <a:b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      </a:t>
            </a:r>
            <a:b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              </a:t>
            </a:r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"Перевод с русского на физический" </a:t>
            </a:r>
            <a:endParaRPr lang="x-none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EEA954-ED48-418C-B383-5CFE7E70D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37" y="214153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1</a:t>
            </a:r>
            <a:r>
              <a:rPr lang="ru-RU" sz="4000" b="1" kern="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"Сухая" лабораторная работа.</a:t>
            </a:r>
            <a:endParaRPr lang="ru-RU" sz="4000" b="1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x-none" sz="40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2</a:t>
            </a:r>
            <a:r>
              <a:rPr lang="ru-RU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"Молчаливый" решатель.</a:t>
            </a:r>
            <a:endParaRPr lang="ru-RU" sz="4000" b="1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kern="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3</a:t>
            </a:r>
            <a:r>
              <a:rPr lang="ru-RU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4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Контрольная работа как приговор.</a:t>
            </a:r>
            <a:endParaRPr lang="x-none" sz="40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x-none" sz="40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96088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774737E-CE88-42DC-963C-EBA96D1E5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882" y="629871"/>
            <a:ext cx="11569506" cy="5531778"/>
          </a:xfrm>
        </p:spPr>
        <p:txBody>
          <a:bodyPr>
            <a:normAutofit lnSpcReduction="10000"/>
          </a:bodyPr>
          <a:lstStyle/>
          <a:p>
            <a:endParaRPr lang="x-none" dirty="0">
              <a:effectLst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3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3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из предложенных инструментов вам ближе всего и почему?</a:t>
            </a:r>
            <a:endParaRPr lang="ru-RU" sz="3600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800"/>
              </a:spcAft>
              <a:buSzPts val="1000"/>
              <a:buFontTx/>
              <a:buChar char="-"/>
              <a:tabLst>
                <a:tab pos="914400" algn="l"/>
              </a:tabLst>
            </a:pPr>
            <a:endParaRPr lang="ru-RU" sz="3600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3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3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какими трудностями мы можем столкнуться при внедрении этих методов?</a:t>
            </a:r>
            <a:endParaRPr lang="ru-RU" sz="3600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800"/>
              </a:spcAft>
              <a:buSzPts val="1000"/>
              <a:buFontTx/>
              <a:buChar char="-"/>
              <a:tabLst>
                <a:tab pos="914400" algn="l"/>
              </a:tabLst>
            </a:pPr>
            <a:endParaRPr lang="x-none" sz="36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3600" kern="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3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мы можем помочь друг другу в их апробации?</a:t>
            </a:r>
            <a:endParaRPr lang="x-none" sz="36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70621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D95027-514C-458E-B9F6-FFA918B63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x-none" sz="45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Дорожная карта изменений </a:t>
            </a:r>
            <a:endParaRPr lang="x-none" sz="45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A50C559-46FA-46F8-BA80-5982A01C6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88" y="1262916"/>
            <a:ext cx="11400693" cy="5362967"/>
          </a:xfrm>
        </p:spPr>
        <p:txBody>
          <a:bodyPr>
            <a:normAutofit fontScale="92500" lnSpcReduction="10000"/>
          </a:bodyPr>
          <a:lstStyle/>
          <a:p>
            <a:endParaRPr lang="x-none" dirty="0">
              <a:effectLst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4000" b="1" kern="0" dirty="0">
                <a:solidFill>
                  <a:srgbClr val="C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я внедрю?</a:t>
            </a:r>
            <a:r>
              <a:rPr lang="x-none" sz="4000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kern="0" dirty="0">
              <a:solidFill>
                <a:srgbClr val="C00000"/>
              </a:solidFill>
              <a:effectLst/>
              <a:latin typeface="Segoe UI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x-none" sz="2900" kern="0" dirty="0">
                <a:solidFill>
                  <a:schemeClr val="accent5">
                    <a:lumMod val="50000"/>
                  </a:schemeClr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Например: "</a:t>
            </a:r>
            <a:r>
              <a:rPr lang="x-none" sz="2900" kern="0" dirty="0" err="1">
                <a:solidFill>
                  <a:schemeClr val="accent5">
                    <a:lumMod val="50000"/>
                  </a:schemeClr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Критериальные</a:t>
            </a:r>
            <a:r>
              <a:rPr lang="x-none" sz="2900" kern="0" dirty="0">
                <a:solidFill>
                  <a:schemeClr val="accent5">
                    <a:lumMod val="50000"/>
                  </a:schemeClr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листы для лабораторных работ по 7 классу".</a:t>
            </a:r>
            <a:endParaRPr lang="x-none" sz="2900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мне для этого нужно?</a:t>
            </a:r>
            <a:r>
              <a:rPr lang="x-none" sz="4000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kern="0" dirty="0">
              <a:solidFill>
                <a:srgbClr val="C00000"/>
              </a:solidFill>
              <a:effectLst/>
              <a:latin typeface="Segoe UI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x-none" sz="2600" kern="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Например: "Помощь коллеги в составлении критериев, время".</a:t>
            </a: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ru-RU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я пойму, что это сработало?</a:t>
            </a:r>
            <a:r>
              <a:rPr lang="x-none" sz="4000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kern="0" dirty="0">
              <a:solidFill>
                <a:schemeClr val="accent5">
                  <a:lumMod val="50000"/>
                </a:schemeClr>
              </a:solidFill>
              <a:latin typeface="Segoe UI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x-none" sz="2600" kern="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Например: "Уменьшится количество вопросов "а почему 4?«</a:t>
            </a:r>
            <a:r>
              <a:rPr lang="ru-RU" sz="2600" kern="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. У</a:t>
            </a:r>
            <a:r>
              <a:rPr lang="x-none" sz="2600" kern="0" dirty="0" err="1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ченики</a:t>
            </a:r>
            <a:r>
              <a:rPr lang="x-none" sz="2600" kern="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 будут более осознанно подходить к выполнению работы".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7501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ADF590-EE63-4FC1-ADF2-BCB042EF3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" y="178042"/>
            <a:ext cx="6098345" cy="107847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x-none" sz="3200" kern="0" dirty="0">
                <a:solidFill>
                  <a:srgbClr val="0F1115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x-none" sz="6000" b="1" kern="0" dirty="0">
                <a:solidFill>
                  <a:srgbClr val="00206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"Физический" итог</a:t>
            </a:r>
            <a:endParaRPr lang="x-none" sz="6000" dirty="0">
              <a:solidFill>
                <a:srgbClr val="00206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EFEBE79-ED4E-4DCC-98A4-A53734E22B36}"/>
              </a:ext>
            </a:extLst>
          </p:cNvPr>
          <p:cNvSpPr txBox="1"/>
          <p:nvPr/>
        </p:nvSpPr>
        <p:spPr>
          <a:xfrm>
            <a:off x="7973745" y="5100133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4000" b="1" kern="0" dirty="0">
                <a:solidFill>
                  <a:srgbClr val="0070C0"/>
                </a:solidFill>
                <a:latin typeface="Segoe UI" panose="020B0502040204020203" pitchFamily="34" charset="0"/>
              </a:rPr>
              <a:t>сотрудничество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FAA07C4-03C8-4E53-B367-B311EFC632AF}"/>
              </a:ext>
            </a:extLst>
          </p:cNvPr>
          <p:cNvSpPr txBox="1"/>
          <p:nvPr/>
        </p:nvSpPr>
        <p:spPr>
          <a:xfrm>
            <a:off x="6615331" y="3931860"/>
            <a:ext cx="45333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kern="0" dirty="0">
                <a:solidFill>
                  <a:srgbClr val="92D050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о</a:t>
            </a:r>
            <a:r>
              <a:rPr lang="x-none" sz="4000" b="1" kern="0" dirty="0" err="1">
                <a:solidFill>
                  <a:srgbClr val="92D05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братная</a:t>
            </a:r>
            <a:r>
              <a:rPr lang="x-none" sz="4000" b="1" kern="0" dirty="0">
                <a:solidFill>
                  <a:srgbClr val="92D05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связь</a:t>
            </a:r>
            <a:endParaRPr lang="x-none" sz="4000" b="1" dirty="0">
              <a:solidFill>
                <a:srgbClr val="92D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7AAEF7D-AC9B-4080-A1A9-6DADACF69FDB}"/>
              </a:ext>
            </a:extLst>
          </p:cNvPr>
          <p:cNvSpPr txBox="1"/>
          <p:nvPr/>
        </p:nvSpPr>
        <p:spPr>
          <a:xfrm>
            <a:off x="5808199" y="1842813"/>
            <a:ext cx="5799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4000" b="1" kern="0" dirty="0">
                <a:solidFill>
                  <a:schemeClr val="accent6">
                    <a:lumMod val="50000"/>
                  </a:schemeClr>
                </a:solidFill>
                <a:latin typeface="Segoe UI" panose="020B0502040204020203" pitchFamily="34" charset="0"/>
              </a:rPr>
              <a:t>развитие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0AA285A-B261-4D65-BF12-04404275821E}"/>
              </a:ext>
            </a:extLst>
          </p:cNvPr>
          <p:cNvSpPr txBox="1"/>
          <p:nvPr/>
        </p:nvSpPr>
        <p:spPr>
          <a:xfrm>
            <a:off x="7973745" y="2763587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4000" b="1" kern="0" dirty="0">
                <a:solidFill>
                  <a:srgbClr val="7030A0"/>
                </a:solidFill>
                <a:latin typeface="Segoe UI" panose="020B0502040204020203" pitchFamily="34" charset="0"/>
              </a:rPr>
              <a:t>инструмент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A4CA139-A589-40EC-A4B1-EEBE01DD9AE5}"/>
              </a:ext>
            </a:extLst>
          </p:cNvPr>
          <p:cNvSpPr txBox="1"/>
          <p:nvPr/>
        </p:nvSpPr>
        <p:spPr>
          <a:xfrm>
            <a:off x="7563142" y="958492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4000" b="1" kern="0" dirty="0">
                <a:solidFill>
                  <a:srgbClr val="C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помощь</a:t>
            </a:r>
            <a:endParaRPr lang="x-none" sz="4000" dirty="0">
              <a:solidFill>
                <a:srgbClr val="C00000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F027345-CD10-4728-8FCE-134AA0638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958492"/>
            <a:ext cx="5367523" cy="5367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414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E0490A-3C93-4A14-B699-3B299028D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A8451E3-B1ED-42B9-BBFE-59FF12C9A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136C241-1FAF-46A0-B88D-7B6089012A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47"/>
          <a:stretch/>
        </p:blipFill>
        <p:spPr>
          <a:xfrm>
            <a:off x="0" y="126610"/>
            <a:ext cx="12192000" cy="673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89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B99FBBC-6C6D-4450-9818-CC9FCFA5F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2" y="330590"/>
            <a:ext cx="11549576" cy="6231988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spcBef>
                <a:spcPts val="500"/>
              </a:spcBef>
              <a:buNone/>
              <a:tabLst>
                <a:tab pos="457200" algn="l"/>
              </a:tabLst>
            </a:pPr>
            <a:r>
              <a:rPr lang="x-none" sz="4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закон Ньютона (Закон инерции):</a:t>
            </a:r>
            <a:r>
              <a:rPr lang="x-none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x-none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«Мое оценивание было в состоянии «инерции» — часто формальным и неизменным. Но сегодня я получил(а) «внешний импульс» — идеи, которые выведут мою систему оценивания из состояния </a:t>
            </a:r>
            <a:r>
              <a:rPr lang="x-none" sz="4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</a:t>
            </a:r>
            <a:r>
              <a:rPr lang="ru-RU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x-none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и заставят двигаться в сторону развития».</a:t>
            </a: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500"/>
              </a:spcBef>
              <a:buNone/>
              <a:tabLst>
                <a:tab pos="457200" algn="l"/>
              </a:tabLst>
            </a:pP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500"/>
              </a:spcBef>
              <a:buNone/>
              <a:tabLst>
                <a:tab pos="457200" algn="l"/>
              </a:tabLst>
            </a:pPr>
            <a:endParaRPr lang="x-non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500"/>
              </a:spcBef>
              <a:buNone/>
              <a:tabLst>
                <a:tab pos="457200" algn="l"/>
              </a:tabLst>
            </a:pPr>
            <a:r>
              <a:rPr lang="x-none" sz="4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закон Ньютона (a = F/m):</a:t>
            </a:r>
            <a:r>
              <a:rPr lang="x-none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x-none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«Ускорение в моей практике оценивания прямо пропорционально «приложенной силе» — новым инструментам и методам, которые я сегодня получил(а), и обратно пропорционально «массе» — моим старым привычкам и страхам. </a:t>
            </a: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500"/>
              </a:spcBef>
              <a:buNone/>
              <a:tabLst>
                <a:tab pos="457200" algn="l"/>
              </a:tabLst>
            </a:pPr>
            <a:r>
              <a:rPr lang="x-none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чувствую, что готов(а) ускоряться!»</a:t>
            </a: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500"/>
              </a:spcBef>
              <a:buNone/>
              <a:tabLst>
                <a:tab pos="457200" algn="l"/>
              </a:tabLst>
            </a:pP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500"/>
              </a:spcBef>
              <a:buNone/>
              <a:tabLst>
                <a:tab pos="457200" algn="l"/>
              </a:tabLst>
            </a:pPr>
            <a:endParaRPr lang="x-non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500"/>
              </a:spcBef>
              <a:buNone/>
              <a:tabLst>
                <a:tab pos="457200" algn="l"/>
              </a:tabLst>
            </a:pPr>
            <a:r>
              <a:rPr lang="x-none" sz="4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Третий закон Ньютона (Закон действия и противодействия):</a:t>
            </a:r>
            <a:r>
              <a:rPr lang="x-none" sz="4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x-none" sz="4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 осознал(а), что любая моя оценка — это «действие», которое порождает «равную по величине и противоположно направленную реакцию» у ученика (интерес, протест, мотивацию, выученную беспомощность). Теперь я буду гораздо осознаннее подходить к каждому оценочному слову и баллу».</a:t>
            </a:r>
          </a:p>
          <a:p>
            <a:endParaRPr lang="x-none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9AC7202-D56D-49B3-92EF-7A242DCF516C}"/>
              </a:ext>
            </a:extLst>
          </p:cNvPr>
          <p:cNvSpPr txBox="1"/>
          <p:nvPr/>
        </p:nvSpPr>
        <p:spPr>
          <a:xfrm>
            <a:off x="121920" y="295422"/>
            <a:ext cx="11802794" cy="136456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2E55873-419D-488D-A814-0E2951270D3D}"/>
              </a:ext>
            </a:extLst>
          </p:cNvPr>
          <p:cNvSpPr txBox="1"/>
          <p:nvPr/>
        </p:nvSpPr>
        <p:spPr>
          <a:xfrm>
            <a:off x="194603" y="2176974"/>
            <a:ext cx="11802794" cy="1828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0BBD446-DD20-40A1-81B7-4841E5C17399}"/>
              </a:ext>
            </a:extLst>
          </p:cNvPr>
          <p:cNvSpPr txBox="1"/>
          <p:nvPr/>
        </p:nvSpPr>
        <p:spPr>
          <a:xfrm>
            <a:off x="225083" y="4522760"/>
            <a:ext cx="11802794" cy="209608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706418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3579" y="311270"/>
            <a:ext cx="7830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зональный этап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Единый методический день</a:t>
            </a:r>
            <a:endParaRPr lang="ru-RU" sz="36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2114" y="1633618"/>
            <a:ext cx="102064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«</a:t>
            </a:r>
            <a:r>
              <a:rPr lang="ru-RU" sz="4800" b="1" kern="100" dirty="0" err="1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Внутришкольный</a:t>
            </a: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 </a:t>
            </a:r>
            <a:r>
              <a:rPr lang="ru-RU" sz="4800" b="1" kern="100" dirty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контроль: </a:t>
            </a:r>
            <a:endParaRPr lang="ru-RU" sz="4800" b="1" kern="100" dirty="0" smtClean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управленческий </a:t>
            </a:r>
            <a:r>
              <a:rPr lang="ru-RU" sz="4800" b="1" kern="100" dirty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и педагогический </a:t>
            </a:r>
            <a:r>
              <a:rPr lang="ru-RU" sz="48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аспекты»</a:t>
            </a:r>
            <a:endParaRPr lang="ru-RU" sz="4800" b="1" kern="100" dirty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1335" y="5864323"/>
            <a:ext cx="881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29 октября </a:t>
            </a:r>
          </a:p>
          <a:p>
            <a:pPr lvl="0" algn="ctr">
              <a:defRPr/>
            </a:pPr>
            <a:r>
              <a:rPr lang="ru-RU" sz="2400" b="1" kern="100" dirty="0" smtClean="0">
                <a:solidFill>
                  <a:schemeClr val="bg1"/>
                </a:solidFill>
                <a:latin typeface="Monotype Corsiva" panose="03010101010201010101" pitchFamily="66" charset="0"/>
                <a:ea typeface="Aptos"/>
                <a:cs typeface="Arial" panose="020B0604020202020204" pitchFamily="34" charset="0"/>
              </a:rPr>
              <a:t>2025 год</a:t>
            </a:r>
            <a:endParaRPr lang="ru-RU" sz="2400" b="1" kern="100" dirty="0">
              <a:solidFill>
                <a:schemeClr val="bg1"/>
              </a:solidFill>
              <a:latin typeface="Monotype Corsiva" panose="03010101010201010101" pitchFamily="66" charset="0"/>
              <a:ea typeface="Aptos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43" y="3317533"/>
            <a:ext cx="1905000" cy="1905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64503" y="4039859"/>
            <a:ext cx="3611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https://quick.apkpro.ru/poll/133322</a:t>
            </a:r>
          </a:p>
        </p:txBody>
      </p:sp>
    </p:spTree>
    <p:extLst>
      <p:ext uri="{BB962C8B-B14F-4D97-AF65-F5344CB8AC3E}">
        <p14:creationId xmlns:p14="http://schemas.microsoft.com/office/powerpoint/2010/main" val="421748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BF88B09-0EBD-425A-928C-19F8C4CB8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725" y="587668"/>
            <a:ext cx="10992729" cy="35207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коллеги!</a:t>
            </a:r>
            <a:endParaRPr lang="ru-RU" sz="3200" b="0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наши встречи и занятия были максимально полезными и отвечали вашим профессиональным запросам, прошу вас заполнить эту анкету. </a:t>
            </a:r>
          </a:p>
          <a:p>
            <a:pPr marL="0" indent="0" algn="ctr">
              <a:buNone/>
            </a:pPr>
            <a:r>
              <a:rPr lang="ru-RU" sz="3200" b="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Ваши искренние ответы помогут мне, как методисту, выстроить работу так, чтобы мы вместе могли эффективно решать самые актуальные задачи.</a:t>
            </a:r>
          </a:p>
          <a:p>
            <a:pPr algn="ctr"/>
            <a:endParaRPr lang="x-none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2162509-271E-4407-AD8E-20BE3CF9A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25" y="3981816"/>
            <a:ext cx="2686929" cy="26869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4152D26-A0E0-41BB-8FC8-17076F615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6476" y="4443275"/>
            <a:ext cx="4828368" cy="24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2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E37823-64EC-46E8-9E6B-30885F783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 </a:t>
            </a:r>
            <a:r>
              <a:rPr lang="ru-RU" b="0" i="0" dirty="0">
                <a:solidFill>
                  <a:srgbClr val="0070C0"/>
                </a:solidFill>
                <a:effectLst/>
                <a:latin typeface="quote-cjk-patch"/>
              </a:rPr>
              <a:t>ВШК как ресурс: от контроля к развитию современной системы оценивания на уроках физики</a:t>
            </a:r>
            <a:endParaRPr lang="x-none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1126E06-4522-4B18-8336-BD04DEA47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29709" y="5847239"/>
            <a:ext cx="3535681" cy="1655762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002060"/>
                </a:solidFill>
              </a:rPr>
              <a:t>Гордиенко Е.А., региональный методист</a:t>
            </a:r>
            <a:endParaRPr lang="x-none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6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473077-DACB-43B9-B764-4252F2B0D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sz="3000" b="1" kern="0" dirty="0">
                <a:solidFill>
                  <a:srgbClr val="00206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Мозговой штурм</a:t>
            </a:r>
            <a:r>
              <a:rPr lang="ru-RU" sz="3000" b="1" kern="0" dirty="0">
                <a:solidFill>
                  <a:srgbClr val="7030A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/>
            </a:r>
            <a:br>
              <a:rPr lang="ru-RU" sz="3000" b="1" kern="0" dirty="0">
                <a:solidFill>
                  <a:srgbClr val="7030A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r>
              <a:rPr lang="x-none" sz="3000" b="1" kern="0" dirty="0">
                <a:solidFill>
                  <a:srgbClr val="7030A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ru-RU" sz="3000" b="1" kern="0" dirty="0">
                <a:solidFill>
                  <a:srgbClr val="7030A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                                 </a:t>
            </a:r>
            <a:r>
              <a:rPr lang="x-none" sz="3000" b="1" kern="0" dirty="0">
                <a:solidFill>
                  <a:srgbClr val="7030A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«Ассоциации»</a:t>
            </a:r>
            <a:endParaRPr lang="x-none" sz="3000" dirty="0">
              <a:solidFill>
                <a:srgbClr val="7030A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983C4FE-F3DC-4804-AAF2-B77D4FA7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3" y="1825625"/>
            <a:ext cx="1157771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x-none" sz="4000" b="1" kern="0" dirty="0">
                <a:solidFill>
                  <a:srgbClr val="0070C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Оценивание – это...</a:t>
            </a:r>
            <a:r>
              <a:rPr lang="ru-RU" sz="4000" b="1" kern="0" dirty="0">
                <a:solidFill>
                  <a:srgbClr val="0070C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                  </a:t>
            </a:r>
            <a:r>
              <a:rPr lang="x-none" sz="4000" b="1" kern="0" dirty="0">
                <a:solidFill>
                  <a:srgbClr val="0070C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ВШК – это...</a:t>
            </a:r>
            <a:endParaRPr lang="x-none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B2C97B0-D37C-4B22-9FEA-7DC64317D18E}"/>
              </a:ext>
            </a:extLst>
          </p:cNvPr>
          <p:cNvSpPr txBox="1"/>
          <p:nvPr/>
        </p:nvSpPr>
        <p:spPr>
          <a:xfrm>
            <a:off x="281353" y="2551837"/>
            <a:ext cx="60983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7030A0"/>
                </a:solidFill>
                <a:effectLst/>
                <a:latin typeface="quote-cjk-patch"/>
              </a:rPr>
              <a:t>- анализ результатов учебной деятельности;</a:t>
            </a:r>
            <a:endParaRPr lang="x-none" sz="2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3F6EBAC-2794-4AD6-A973-22163EF04711}"/>
              </a:ext>
            </a:extLst>
          </p:cNvPr>
          <p:cNvSpPr txBox="1"/>
          <p:nvPr/>
        </p:nvSpPr>
        <p:spPr>
          <a:xfrm>
            <a:off x="281353" y="3298409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030A0"/>
                </a:solidFill>
                <a:effectLst/>
                <a:latin typeface="quote-cjk-patch"/>
              </a:rPr>
              <a:t>- система критериев и процедур для измерения учебных достижений;</a:t>
            </a:r>
            <a:endParaRPr lang="x-none" dirty="0">
              <a:solidFill>
                <a:srgbClr val="7030A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EDAEAC5-27EC-463C-A795-388DA8662459}"/>
              </a:ext>
            </a:extLst>
          </p:cNvPr>
          <p:cNvSpPr txBox="1"/>
          <p:nvPr/>
        </p:nvSpPr>
        <p:spPr>
          <a:xfrm>
            <a:off x="281353" y="4215348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030A0"/>
                </a:solidFill>
                <a:effectLst/>
                <a:latin typeface="quote-cjk-patch"/>
              </a:rPr>
              <a:t>- регулярный мониторинг прогресса ученика на пути к образовательной цели;</a:t>
            </a:r>
            <a:endParaRPr lang="x-none" dirty="0">
              <a:solidFill>
                <a:srgbClr val="7030A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8D761A9-8183-43EA-BD07-0015F638F48C}"/>
              </a:ext>
            </a:extLst>
          </p:cNvPr>
          <p:cNvSpPr txBox="1"/>
          <p:nvPr/>
        </p:nvSpPr>
        <p:spPr>
          <a:xfrm>
            <a:off x="281353" y="5074354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030A0"/>
                </a:solidFill>
                <a:effectLst/>
                <a:latin typeface="quote-cjk-patch"/>
              </a:rPr>
              <a:t>- обратная связь, которая показывает ученику его сильные стороны и точки приложения сил;</a:t>
            </a:r>
            <a:endParaRPr lang="x-none" dirty="0">
              <a:solidFill>
                <a:srgbClr val="7030A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BCF801E-03CC-4898-8068-9188EE306448}"/>
              </a:ext>
            </a:extLst>
          </p:cNvPr>
          <p:cNvSpPr txBox="1"/>
          <p:nvPr/>
        </p:nvSpPr>
        <p:spPr>
          <a:xfrm>
            <a:off x="281353" y="5960135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7030A0"/>
                </a:solidFill>
                <a:effectLst/>
                <a:latin typeface="quote-cjk-patch"/>
              </a:rPr>
              <a:t>- инструмент формирования самооценки и осознанного отношения к учёбе у самого ученика.</a:t>
            </a:r>
            <a:endParaRPr lang="x-none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FD17FA3-D99C-4819-A33A-8B3725E199EA}"/>
              </a:ext>
            </a:extLst>
          </p:cNvPr>
          <p:cNvSpPr txBox="1"/>
          <p:nvPr/>
        </p:nvSpPr>
        <p:spPr>
          <a:xfrm>
            <a:off x="7638757" y="2551837"/>
            <a:ext cx="43750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- проверка уровня достижения учениками планируемых результатов, выявление положительных и отрицательных тенденций в работе школы;</a:t>
            </a:r>
            <a:endParaRPr lang="x-none" dirty="0">
              <a:solidFill>
                <a:srgbClr val="00206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006695C1-3A94-492D-8376-9836293102F6}"/>
              </a:ext>
            </a:extLst>
          </p:cNvPr>
          <p:cNvSpPr txBox="1"/>
          <p:nvPr/>
        </p:nvSpPr>
        <p:spPr>
          <a:xfrm>
            <a:off x="7683888" y="4538513"/>
            <a:ext cx="41751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02060"/>
                </a:solidFill>
                <a:effectLst/>
                <a:latin typeface="quote-cjk-patch"/>
              </a:rPr>
              <a:t>-анализ деятельности педагогов для оказания им своевременной методической и практической помощи.</a:t>
            </a:r>
            <a:endParaRPr lang="x-none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1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DA2D31D-A210-43D6-B33C-3521BDEC7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809" y="5535601"/>
            <a:ext cx="10515600" cy="55157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kern="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x-none" sz="4000" b="1" kern="0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кита современного оценивания</a:t>
            </a:r>
            <a:r>
              <a:rPr lang="x-none" sz="4000" kern="1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x-none" sz="4000" kern="100" dirty="0">
                <a:solidFill>
                  <a:srgbClr val="0070C0"/>
                </a:solidFill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</a:br>
            <a:endParaRPr lang="x-none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8991571-5AD0-46BC-941F-8FB63972C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382" y="168848"/>
            <a:ext cx="5106572" cy="5106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796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5320A0-64C9-4CF3-8333-2E944A8F3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6086" y="633047"/>
            <a:ext cx="9833318" cy="5578474"/>
          </a:xfrm>
        </p:spPr>
        <p:txBody>
          <a:bodyPr>
            <a:normAutofit fontScale="32500" lnSpcReduction="20000"/>
          </a:bodyPr>
          <a:lstStyle/>
          <a:p>
            <a:pPr algn="just"/>
            <a:endParaRPr lang="x-none" sz="390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x-none" sz="100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Формирующее оценивание:</a:t>
            </a:r>
            <a:r>
              <a:rPr lang="x-none" sz="100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постоянная обратная связь</a:t>
            </a:r>
            <a:r>
              <a:rPr lang="x-none" sz="10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которая помогает ученику понять, куда двигаться, а учителю – скорректировать преподавание. </a:t>
            </a:r>
            <a:endParaRPr lang="ru-RU" sz="10000" kern="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endParaRPr lang="ru-RU" sz="10000" i="1" kern="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r>
              <a:rPr lang="x-none" sz="100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Пример: не просто "2", а "ты не усвоил закон Ома, давай решим еще 2 задачи вместе, и ты увидишь свою ошибку".</a:t>
            </a:r>
            <a:endParaRPr lang="x-none" sz="10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x-none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="" xmlns:a16="http://schemas.microsoft.com/office/drawing/2014/main" id="{6058079C-D2C7-4C23-9AA0-F10C1DF3F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54" y="1199589"/>
            <a:ext cx="2623040" cy="386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0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8677A3E-E8EC-45ED-992F-B8CA730BC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89195"/>
            <a:ext cx="11605846" cy="4351338"/>
          </a:xfrm>
        </p:spPr>
        <p:txBody>
          <a:bodyPr>
            <a:normAutofit fontScale="32500" lnSpcReduction="20000"/>
          </a:bodyPr>
          <a:lstStyle/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r>
              <a:rPr lang="ru-RU" sz="96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x-none" sz="9600" b="1" kern="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Критериальное</a:t>
            </a:r>
            <a:r>
              <a:rPr lang="x-none" sz="96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оценивание:</a:t>
            </a:r>
            <a:r>
              <a:rPr lang="x-none" sz="96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прозрачность</a:t>
            </a:r>
            <a:r>
              <a:rPr lang="x-none" sz="96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9600" kern="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r>
              <a:rPr lang="x-none" sz="96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заранее знает, по каким критериям его работу оценят на "</a:t>
            </a:r>
            <a:r>
              <a:rPr lang="x-none" sz="96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x-none" sz="96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 </a:t>
            </a:r>
            <a:endParaRPr lang="ru-RU" sz="9600" kern="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endParaRPr lang="ru-RU" sz="9600" i="1" kern="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15000"/>
              </a:lnSpc>
              <a:spcAft>
                <a:spcPts val="800"/>
              </a:spcAft>
              <a:buNone/>
              <a:tabLst>
                <a:tab pos="1371600" algn="l"/>
              </a:tabLst>
            </a:pPr>
            <a:r>
              <a:rPr lang="x-none" sz="96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Пример: критерии для оценки лабораторной работы (аккуратность, понимание цели, точность измерений, вывод).</a:t>
            </a:r>
            <a:endParaRPr lang="x-none" sz="96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441C4FF-01D5-421C-8CE7-A5E86716D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853" y="4037426"/>
            <a:ext cx="5374469" cy="302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2E23909-F5FC-4C99-96DB-1098DC2DC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590" y="953428"/>
            <a:ext cx="10992729" cy="4351338"/>
          </a:xfrm>
        </p:spPr>
        <p:txBody>
          <a:bodyPr/>
          <a:lstStyle/>
          <a:p>
            <a:pPr marL="514350" indent="-514350">
              <a:buAutoNum type="arabicPeriod" startAt="3"/>
            </a:pPr>
            <a:r>
              <a:rPr lang="x-none" sz="2800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Оценивание метапредметных результатов:</a:t>
            </a:r>
            <a:r>
              <a:rPr lang="x-none" sz="28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как ученик работает с информацией, анализирует, сотрудничает. </a:t>
            </a:r>
            <a:endParaRPr lang="ru-RU" sz="2800" kern="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kern="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x-none" sz="28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Пример: оценка умения строить графики по результатам эксперимента или работать в группе над проектом.</a:t>
            </a:r>
            <a:endParaRPr lang="x-none" sz="28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DE0A25F-6A56-43EF-93CB-D5271623B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6915" y="4188143"/>
            <a:ext cx="3722077" cy="223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5D9727-4912-4090-A174-FF03FCAF7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421" y="1253331"/>
            <a:ext cx="11732456" cy="4351338"/>
          </a:xfrm>
        </p:spPr>
        <p:txBody>
          <a:bodyPr>
            <a:normAutofit lnSpcReduction="10000"/>
          </a:bodyPr>
          <a:lstStyle/>
          <a:p>
            <a:pPr marL="457200" lvl="1" indent="0" algn="just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x-none" sz="60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завуча – не поймать на ошибке, а помочь учителю внедрить эти инструменты и увидеть их эффективность.</a:t>
            </a:r>
            <a:endParaRPr lang="x-none" sz="60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E40A46-E39A-4584-8D07-462F1CDF21AC}"/>
              </a:ext>
            </a:extLst>
          </p:cNvPr>
          <p:cNvSpPr txBox="1"/>
          <p:nvPr/>
        </p:nvSpPr>
        <p:spPr>
          <a:xfrm>
            <a:off x="-393895" y="0"/>
            <a:ext cx="6161648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 algn="just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914400" algn="l"/>
              </a:tabLst>
            </a:pPr>
            <a:r>
              <a:rPr lang="x-none" sz="18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Роль ВШК</a:t>
            </a:r>
            <a:r>
              <a:rPr lang="x-none" sz="18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10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335</Words>
  <Application>Microsoft Office PowerPoint</Application>
  <PresentationFormat>Широкоэкранный</PresentationFormat>
  <Paragraphs>84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DengXian</vt:lpstr>
      <vt:lpstr>Monotype Corsiva</vt:lpstr>
      <vt:lpstr>quote-cjk-patch</vt:lpstr>
      <vt:lpstr>Segoe UI</vt:lpstr>
      <vt:lpstr>Times New Roman</vt:lpstr>
      <vt:lpstr>Тема Office</vt:lpstr>
      <vt:lpstr>Презентация PowerPoint</vt:lpstr>
      <vt:lpstr>Презентация PowerPoint</vt:lpstr>
      <vt:lpstr> ВШК как ресурс: от контроля к развитию современной системы оценивания на уроках физики</vt:lpstr>
      <vt:lpstr>Мозговой штурм                                    «Ассоциации»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Практикум                        "Перевод с русского на физический" </vt:lpstr>
      <vt:lpstr>Презентация PowerPoint</vt:lpstr>
      <vt:lpstr>Дорожная карта изменений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ВШК как ресурс: от контроля к развитию современной системы оценивания на уроках физики</dc:title>
  <dc:creator>Галина</dc:creator>
  <cp:lastModifiedBy>Пользователь</cp:lastModifiedBy>
  <cp:revision>18</cp:revision>
  <dcterms:created xsi:type="dcterms:W3CDTF">2025-10-27T16:02:54Z</dcterms:created>
  <dcterms:modified xsi:type="dcterms:W3CDTF">2025-10-30T07:34:32Z</dcterms:modified>
</cp:coreProperties>
</file>